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18"/>
  </p:notesMasterIdLst>
  <p:handoutMasterIdLst>
    <p:handoutMasterId r:id="rId19"/>
  </p:handoutMasterIdLst>
  <p:sldIdLst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</p:sldIdLst>
  <p:sldSz cx="9144000" cy="6858000" type="screen4x3"/>
  <p:notesSz cx="6858000" cy="9144000"/>
  <p:defaultTextStyle>
    <a:defPPr>
      <a:defRPr lang="fr-FR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40C42"/>
    <a:srgbClr val="A80039"/>
    <a:srgbClr val="C44C4C"/>
    <a:srgbClr val="969696"/>
    <a:srgbClr val="00AB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271" autoAdjust="0"/>
    <p:restoredTop sz="94353" autoAdjust="0"/>
  </p:normalViewPr>
  <p:slideViewPr>
    <p:cSldViewPr snapToGrid="0">
      <p:cViewPr>
        <p:scale>
          <a:sx n="75" d="100"/>
          <a:sy n="75" d="100"/>
        </p:scale>
        <p:origin x="1776" y="13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BAE6744-50FF-4EAC-B8F6-50FAD023CFA1}" type="datetimeFigureOut">
              <a:rPr lang="fr-FR"/>
              <a:pPr>
                <a:defRPr/>
              </a:pPr>
              <a:t>07/06/2022</a:t>
            </a:fld>
            <a:endParaRPr lang="fr-BE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57B4D2A2-2AC2-47F8-A6A5-A7DD71C98464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32937136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2FE4DB1C-F76D-47A0-9DEA-1E750A360BE4}" type="datetimeFigureOut">
              <a:rPr lang="fr-FR"/>
              <a:pPr>
                <a:defRPr/>
              </a:pPr>
              <a:t>07/06/2022</a:t>
            </a:fld>
            <a:endParaRPr lang="fr-BE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fr-BE" noProof="0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  <a:endParaRPr lang="fr-BE" noProof="0" dirty="0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cs typeface="+mn-cs"/>
              </a:defRPr>
            </a:lvl1pPr>
          </a:lstStyle>
          <a:p>
            <a:pPr>
              <a:defRPr/>
            </a:pPr>
            <a:fld id="{BD7F7ECF-42F4-4999-8AB5-B9CFFB894227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24525336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jp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tif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tif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8.tif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medecine &amp; pharma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3619" y="511175"/>
            <a:ext cx="6718300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9337" y="5780956"/>
            <a:ext cx="1870438" cy="834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Archite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Imag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8701" y="515938"/>
            <a:ext cx="6699248" cy="167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81921" name="Picture 1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0697" y="5768156"/>
            <a:ext cx="1850028" cy="9123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Services Génér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 userDrawn="1"/>
        </p:nvSpPr>
        <p:spPr>
          <a:xfrm>
            <a:off x="2257423" y="447674"/>
            <a:ext cx="6743701" cy="1343026"/>
          </a:xfrm>
          <a:prstGeom prst="rect">
            <a:avLst/>
          </a:prstGeom>
          <a:effectLst>
            <a:outerShdw blurRad="127000" dir="2700000" algn="tl" rotWithShape="0">
              <a:prstClr val="black"/>
            </a:outerShdw>
          </a:effectLst>
        </p:spPr>
        <p:txBody>
          <a:bodyPr wrap="none">
            <a:normAutofit/>
          </a:bodyPr>
          <a:lstStyle/>
          <a:p>
            <a:pPr marL="342900" indent="-342900" eaLnBrk="0" hangingPunct="0">
              <a:buFont typeface="Arial" pitchFamily="34" charset="0"/>
              <a:buNone/>
              <a:defRPr/>
            </a:pPr>
            <a:endParaRPr lang="fr-BE" sz="3600" dirty="0">
              <a:solidFill>
                <a:schemeClr val="bg1"/>
              </a:solidFill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94210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5999" y="517525"/>
            <a:ext cx="6734175" cy="168354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ZoneTexte 4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6" name="Espace réservé du numéro de diapositive 7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4D0D07-BA6C-4CE2-85E1-215477AE30BF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7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dirty="0"/>
              <a:t>Prof. Untel     |     Service Untel     (voir pied de page dans le menu Powerpoint)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à gauch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19350" y="274638"/>
            <a:ext cx="6267450" cy="1143000"/>
          </a:xfrm>
        </p:spPr>
        <p:txBody>
          <a:bodyPr>
            <a:noAutofit/>
          </a:bodyPr>
          <a:lstStyle>
            <a:lvl1pPr>
              <a:defRPr kumimoji="0" lang="fr-B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8875" y="1600200"/>
            <a:ext cx="6257924" cy="4525963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2"/>
          </p:nvPr>
        </p:nvSpPr>
        <p:spPr>
          <a:xfrm>
            <a:off x="114300" y="285750"/>
            <a:ext cx="2028825" cy="6057900"/>
          </a:xfrm>
        </p:spPr>
        <p:txBody>
          <a:bodyPr/>
          <a:lstStyle>
            <a:lvl2pPr marL="0" indent="0" algn="l">
              <a:buNone/>
              <a:defRPr sz="1300" b="1" cap="small" baseline="0">
                <a:solidFill>
                  <a:srgbClr val="C44C4C"/>
                </a:solidFill>
                <a:latin typeface="+mn-lt"/>
              </a:defRPr>
            </a:lvl2pPr>
            <a:lvl3pPr marL="0" indent="0">
              <a:buClr>
                <a:srgbClr val="969696"/>
              </a:buClr>
              <a:buFontTx/>
              <a:buNone/>
              <a:defRPr sz="1300" cap="small">
                <a:solidFill>
                  <a:srgbClr val="969696"/>
                </a:solidFill>
                <a:latin typeface="+mn-lt"/>
              </a:defRPr>
            </a:lvl3pPr>
            <a:lvl4pPr marL="180975" indent="-180975">
              <a:buFont typeface="Wingdings" pitchFamily="2" charset="2"/>
              <a:buChar char="§"/>
              <a:defRPr sz="1300" b="1" cap="small">
                <a:solidFill>
                  <a:srgbClr val="C44C4C"/>
                </a:solidFill>
              </a:defRPr>
            </a:lvl4pPr>
            <a:lvl5pPr marL="180975" marR="0" indent="-180975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§"/>
              <a:tabLst/>
              <a:defRPr sz="1300" cap="small" baseline="0">
                <a:solidFill>
                  <a:srgbClr val="969696"/>
                </a:solidFill>
                <a:latin typeface="+mn-lt"/>
              </a:defRPr>
            </a:lvl5pPr>
            <a:lvl6pPr marL="447675" indent="-228600">
              <a:buFont typeface="Wingdings" pitchFamily="2" charset="2"/>
              <a:buChar char="§"/>
              <a:defRPr sz="1300" b="1" cap="small">
                <a:solidFill>
                  <a:srgbClr val="C44C4C"/>
                </a:solidFill>
              </a:defRPr>
            </a:lvl6pPr>
            <a:lvl7pPr marL="447675" indent="-228600">
              <a:buFont typeface="Wingdings" pitchFamily="2" charset="2"/>
              <a:buChar char="§"/>
              <a:defRPr sz="1300" cap="small">
                <a:solidFill>
                  <a:srgbClr val="969696"/>
                </a:solidFill>
              </a:defRPr>
            </a:lvl7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 dirty="0"/>
          </a:p>
        </p:txBody>
      </p:sp>
      <p:sp>
        <p:nvSpPr>
          <p:cNvPr id="7" name="Espace réservé du numéro de diapositiv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67BD0E-2A43-401C-A51A-07B7D43C3F74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2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dirty="0"/>
              <a:t>Prof. Untel     |     Service Untel     (voir pied de page dans le menu Powerpoint)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lan au-dessus, titre et con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1" name="Titre 10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7" name="Espace réservé du texte 22"/>
          <p:cNvSpPr>
            <a:spLocks noGrp="1"/>
          </p:cNvSpPr>
          <p:nvPr>
            <p:ph type="body" sz="quarter" idx="15"/>
          </p:nvPr>
        </p:nvSpPr>
        <p:spPr>
          <a:xfrm>
            <a:off x="0" y="0"/>
            <a:ext cx="9144000" cy="228600"/>
          </a:xfrm>
        </p:spPr>
        <p:txBody>
          <a:bodyPr>
            <a:noAutofit/>
          </a:bodyPr>
          <a:lstStyle>
            <a:lvl1pPr algn="ctr">
              <a:buNone/>
              <a:defRPr sz="1200" cap="small" baseline="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1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7E66B0-5CBE-4E0A-A5C6-DF540FEFB54A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dirty="0"/>
              <a:t>Prof. Untel     |     Service Untel     (voir pied de page dans le menu Powerpoint)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, 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419350" y="274638"/>
            <a:ext cx="6267450" cy="1143000"/>
          </a:xfrm>
        </p:spPr>
        <p:txBody>
          <a:bodyPr>
            <a:noAutofit/>
          </a:bodyPr>
          <a:lstStyle>
            <a:lvl1pPr>
              <a:defRPr kumimoji="0" lang="fr-BE" sz="4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Times New Roman" pitchFamily="18" charset="0"/>
                <a:cs typeface="Arial" pitchFamily="34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2428875" y="1600200"/>
            <a:ext cx="6257924" cy="4525963"/>
          </a:xfrm>
        </p:spPr>
        <p:txBody>
          <a:bodyPr/>
          <a:lstStyle>
            <a:lvl1pPr>
              <a:buFontTx/>
              <a:buNone/>
              <a:defRPr kumimoji="0" lang="fr-FR" sz="3200" b="0" i="0" u="none" strike="noStrike" kern="1200" cap="none" normalizeH="0" baseline="0" dirty="0" smtClean="0">
                <a:ln>
                  <a:noFill/>
                </a:ln>
                <a:solidFill>
                  <a:srgbClr val="808080"/>
                </a:solidFill>
                <a:effectLst/>
                <a:latin typeface="Calibri" pitchFamily="34" charset="0"/>
                <a:ea typeface="Times New Roman" pitchFamily="18" charset="0"/>
                <a:cs typeface="Times New Roman" pitchFamily="18" charset="0"/>
              </a:defRPr>
            </a:lvl1pPr>
            <a:lvl2pPr marL="180975" indent="-180975">
              <a:buClr>
                <a:srgbClr val="00ABCC"/>
              </a:buClr>
              <a:buFont typeface="Wingdings" pitchFamily="2" charset="2"/>
              <a:buChar char="§"/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 marL="447675" indent="-180975">
              <a:buClr>
                <a:srgbClr val="C44C4C"/>
              </a:buClr>
              <a:buFont typeface="Wingdings" pitchFamily="2" charset="2"/>
              <a:buChar char="§"/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 marL="714375" indent="-180975">
              <a:buClr>
                <a:schemeClr val="bg1">
                  <a:lumMod val="65000"/>
                </a:schemeClr>
              </a:buClr>
              <a:buFont typeface="Wingdings" pitchFamily="2" charset="2"/>
              <a:buChar char="§"/>
              <a:defRPr sz="1800"/>
            </a:lvl4pPr>
            <a:lvl5pPr marL="990600" indent="-171450">
              <a:buFont typeface="Wingdings" pitchFamily="2" charset="2"/>
              <a:buChar char="§"/>
              <a:defRPr sz="1600"/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13" name="Espace réservé pour une image  12"/>
          <p:cNvSpPr>
            <a:spLocks noGrp="1"/>
          </p:cNvSpPr>
          <p:nvPr>
            <p:ph type="pic" sz="quarter" idx="12"/>
          </p:nvPr>
        </p:nvSpPr>
        <p:spPr>
          <a:xfrm>
            <a:off x="1" y="76200"/>
            <a:ext cx="2227496" cy="6515100"/>
          </a:xfrm>
        </p:spPr>
        <p:txBody>
          <a:bodyPr/>
          <a:lstStyle/>
          <a:p>
            <a:pPr lvl="0"/>
            <a:endParaRPr lang="fr-BE" noProof="0" dirty="0"/>
          </a:p>
        </p:txBody>
      </p:sp>
      <p:sp>
        <p:nvSpPr>
          <p:cNvPr id="7" name="Espace réservé du numéro de diapositive 11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638697-95BF-4A22-A184-226172814C3E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3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dirty="0"/>
              <a:t>Prof. Untel     |     Service Untel     (voir pied de page dans le menu Powerpoint)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contenu 15"/>
          <p:cNvSpPr>
            <a:spLocks noGrp="1"/>
          </p:cNvSpPr>
          <p:nvPr>
            <p:ph sz="quarter" idx="12"/>
          </p:nvPr>
        </p:nvSpPr>
        <p:spPr>
          <a:xfrm>
            <a:off x="466725" y="1609725"/>
            <a:ext cx="4057650" cy="451485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17" name="Espace réservé du contenu 15"/>
          <p:cNvSpPr>
            <a:spLocks noGrp="1"/>
          </p:cNvSpPr>
          <p:nvPr>
            <p:ph sz="quarter" idx="13"/>
          </p:nvPr>
        </p:nvSpPr>
        <p:spPr>
          <a:xfrm>
            <a:off x="4638675" y="1609725"/>
            <a:ext cx="4057650" cy="4514850"/>
          </a:xfrm>
        </p:spPr>
        <p:txBody>
          <a:bodyPr/>
          <a:lstStyle>
            <a:lvl1pPr marL="0" indent="0">
              <a:buNone/>
              <a:defRPr sz="2800"/>
            </a:lvl1pPr>
            <a:lvl2pPr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7" name="Espace réservé du numéro de diapositive 10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2617E4-4894-4A65-BE9D-81D8AD4FAD7A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2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dirty="0"/>
              <a:t>Prof. Untel     |     Service Untel     (voir pied de page dans le menu Powerpoint)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ZoneTexte 7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1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 marL="0" indent="0">
              <a:buNone/>
              <a:defRPr sz="2400"/>
            </a:lvl1pPr>
            <a:lvl2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18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9" name="Espace réservé du numéro de diapositive 1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99A4E3-6D52-4424-9E3B-4890C72A3643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10" name="Espace réservé du pied de page 1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dirty="0"/>
              <a:t>Prof. Untel     |     Service Untel     (voir pied de page dans le menu Powerpoint)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ZoneTexte 3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5" name="Espace réservé du numéro de diapositive 1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9E434B-834A-4B3C-A6CC-D634FFB8216D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6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dirty="0"/>
              <a:t>Prof. Untel     |     Service Untel     (voir pied de page dans le menu Powerpoint)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ZoneTexte 2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Espace réservé du numéro de diapositive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BFE5C0-0B6B-48DC-B68C-BA922E7A4541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5" name="Espace réservé du pied de page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dirty="0"/>
              <a:t>Prof. Untel     |     Service Untel     (voir pied de page dans le menu Powerpoint)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itre Polyte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325" y="5907088"/>
            <a:ext cx="1778000" cy="61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2670" y="519113"/>
            <a:ext cx="6686548" cy="167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 à gau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 marL="0" indent="0">
              <a:buNone/>
              <a:defRPr sz="3200"/>
            </a:lvl1pPr>
            <a:lvl2pPr>
              <a:defRPr kumimoji="0" lang="fr-FR" sz="24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2pPr>
            <a:lvl3pPr>
              <a:defRPr kumimoji="0" lang="fr-FR" sz="2000" b="0" i="0" u="none" strike="noStrike" kern="1200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alibri" pitchFamily="34" charset="0"/>
                <a:ea typeface="Times New Roman" pitchFamily="18" charset="0"/>
                <a:cs typeface="Arial" pitchFamily="34" charset="0"/>
              </a:defRPr>
            </a:lvl3pPr>
            <a:lvl4pPr>
              <a:defRPr lang="fr-FR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fr-BE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dirty="0"/>
              <a:t>Cliquez pour modifier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fr-BE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C0B8AA1-91CF-48D5-ACEB-1FB0E427801C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dirty="0"/>
              <a:t>Prof. Untel     |     Service Untel     (voir pied de page dans le menu Powerpoint)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 en-desso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2" cstate="print"/>
          <a:srcRect l="269" t="20290" r="13968" b="25948"/>
          <a:stretch>
            <a:fillRect/>
          </a:stretch>
        </p:blipFill>
        <p:spPr bwMode="auto">
          <a:xfrm>
            <a:off x="0" y="6580188"/>
            <a:ext cx="9144000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ZoneTexte 5"/>
          <p:cNvSpPr txBox="1"/>
          <p:nvPr userDrawn="1"/>
        </p:nvSpPr>
        <p:spPr>
          <a:xfrm>
            <a:off x="-9525" y="6543675"/>
            <a:ext cx="2228850" cy="33813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fr-FR" sz="1600" b="1" dirty="0">
                <a:solidFill>
                  <a:schemeClr val="bg1">
                    <a:lumMod val="65000"/>
                  </a:schemeClr>
                </a:solidFill>
                <a:latin typeface="Arial" pitchFamily="34" charset="0"/>
                <a:cs typeface="Arial" pitchFamily="34" charset="0"/>
              </a:rPr>
              <a:t>Université de Mons</a:t>
            </a:r>
            <a:endParaRPr lang="fr-BE" sz="1600" b="1" dirty="0">
              <a:solidFill>
                <a:schemeClr val="bg1">
                  <a:lumMod val="6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BE" noProof="0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7" name="Espace réservé du numéro de diapositive 8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269FFC6-F3D3-44CE-8875-302054ACEC4E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  <p:sp>
        <p:nvSpPr>
          <p:cNvPr id="8" name="Espace réservé du pied de page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 dirty="0"/>
              <a:t>Prof. Untel     |     Service Untel     (voir pied de page dans le menu Powerpoint)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psycho &amp; sciences éduc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6637" y="523875"/>
            <a:ext cx="6667500" cy="16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2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 style des sous-titres du masque</a:t>
            </a:r>
            <a:endParaRPr lang="fr-BE" dirty="0"/>
          </a:p>
        </p:txBody>
      </p:sp>
      <p:sp>
        <p:nvSpPr>
          <p:cNvPr id="13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4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 descr="UMONS_Fac psy et siences educ_small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46490" y="5840963"/>
            <a:ext cx="1669774" cy="75639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itre Sci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514350"/>
            <a:ext cx="6724650" cy="1681162"/>
          </a:xfrm>
          <a:prstGeom prst="rect">
            <a:avLst/>
          </a:prstGeom>
        </p:spPr>
      </p:pic>
      <p:pic>
        <p:nvPicPr>
          <p:cNvPr id="7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88065" name="Picture 1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297" y="5748475"/>
            <a:ext cx="1740423" cy="890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I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025" y="512417"/>
            <a:ext cx="6732394" cy="1683098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539" y="5843451"/>
            <a:ext cx="1665030" cy="70430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itre Warocqu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98701" y="506413"/>
            <a:ext cx="6699248" cy="167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766" y="5628186"/>
            <a:ext cx="1386942" cy="92506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IS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01875" y="515938"/>
            <a:ext cx="6692900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5991497"/>
            <a:ext cx="1612940" cy="4776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Imag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84412" y="519113"/>
            <a:ext cx="6718300" cy="167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2" name="Imag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5721531"/>
            <a:ext cx="1446794" cy="81512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H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598" y="508240"/>
            <a:ext cx="6731452" cy="1682863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5750" y="185738"/>
            <a:ext cx="170497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181225" y="3686176"/>
            <a:ext cx="6800850" cy="542924"/>
          </a:xfrm>
        </p:spPr>
        <p:txBody>
          <a:bodyPr>
            <a:noAutofit/>
          </a:bodyPr>
          <a:lstStyle>
            <a:lvl1pPr marL="342900" indent="-342900" algn="l">
              <a:buNone/>
              <a:defRPr kumimoji="0" lang="fr-BE" sz="4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 style des sous-titres du masque</a:t>
            </a:r>
            <a:endParaRPr lang="fr-BE" dirty="0"/>
          </a:p>
        </p:txBody>
      </p:sp>
      <p:sp>
        <p:nvSpPr>
          <p:cNvPr id="15" name="Titre 14"/>
          <p:cNvSpPr>
            <a:spLocks noGrp="1"/>
          </p:cNvSpPr>
          <p:nvPr>
            <p:ph type="title"/>
          </p:nvPr>
        </p:nvSpPr>
        <p:spPr>
          <a:xfrm>
            <a:off x="2181225" y="2370138"/>
            <a:ext cx="6829425" cy="1306512"/>
          </a:xfrm>
        </p:spPr>
        <p:txBody>
          <a:bodyPr>
            <a:noAutofit/>
          </a:bodyPr>
          <a:lstStyle>
            <a:lvl1pPr>
              <a:defRPr kumimoji="0" lang="fr-BE" sz="54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defRPr>
            </a:lvl1pPr>
          </a:lstStyle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16" name="Espace réservé du texte 15"/>
          <p:cNvSpPr>
            <a:spLocks noGrp="1"/>
          </p:cNvSpPr>
          <p:nvPr>
            <p:ph type="body" sz="quarter" idx="10"/>
          </p:nvPr>
        </p:nvSpPr>
        <p:spPr>
          <a:xfrm>
            <a:off x="2181225" y="4905375"/>
            <a:ext cx="6781800" cy="457200"/>
          </a:xfrm>
        </p:spPr>
        <p:txBody>
          <a:bodyPr/>
          <a:lstStyle>
            <a:lvl1pPr>
              <a:buNone/>
              <a:defRPr sz="20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18" name="Espace réservé du texte 17"/>
          <p:cNvSpPr>
            <a:spLocks noGrp="1"/>
          </p:cNvSpPr>
          <p:nvPr>
            <p:ph type="body" sz="quarter" idx="11"/>
          </p:nvPr>
        </p:nvSpPr>
        <p:spPr>
          <a:xfrm>
            <a:off x="2181225" y="4495800"/>
            <a:ext cx="6791325" cy="409575"/>
          </a:xfrm>
        </p:spPr>
        <p:txBody>
          <a:bodyPr>
            <a:no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pic>
        <p:nvPicPr>
          <p:cNvPr id="82947" name="Picture 3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1589" y="5773535"/>
            <a:ext cx="1803667" cy="853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Espace réservé du titre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r-FR" dirty="0"/>
              <a:t>Cliquez pour modifier le style du titre</a:t>
            </a:r>
            <a:endParaRPr lang="fr-BE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noProof="0" dirty="0"/>
              <a:t>Cliquez pour modifier les styles du texte du masque</a:t>
            </a:r>
          </a:p>
          <a:p>
            <a:pPr lvl="1"/>
            <a:r>
              <a:rPr lang="fr-FR" noProof="0" dirty="0"/>
              <a:t>Deuxième niveau</a:t>
            </a:r>
          </a:p>
          <a:p>
            <a:pPr lvl="2"/>
            <a:r>
              <a:rPr lang="fr-FR" noProof="0" dirty="0"/>
              <a:t>Troisième niveau</a:t>
            </a:r>
          </a:p>
          <a:p>
            <a:pPr lvl="3"/>
            <a:r>
              <a:rPr lang="fr-FR" noProof="0" dirty="0"/>
              <a:t>Quatrième niveau</a:t>
            </a:r>
          </a:p>
          <a:p>
            <a:pPr lvl="4"/>
            <a:r>
              <a:rPr lang="fr-FR" noProof="0" dirty="0"/>
              <a:t>Cinquième niveau</a:t>
            </a:r>
          </a:p>
        </p:txBody>
      </p:sp>
      <p:pic>
        <p:nvPicPr>
          <p:cNvPr id="1028" name="Picture 2"/>
          <p:cNvPicPr>
            <a:picLocks noChangeAspect="1" noChangeArrowheads="1"/>
          </p:cNvPicPr>
          <p:nvPr userDrawn="1"/>
        </p:nvPicPr>
        <p:blipFill>
          <a:blip r:embed="rId23" cstate="print"/>
          <a:srcRect l="269" t="20290" r="13968" b="25948"/>
          <a:stretch>
            <a:fillRect/>
          </a:stretch>
        </p:blipFill>
        <p:spPr bwMode="auto">
          <a:xfrm>
            <a:off x="0" y="0"/>
            <a:ext cx="9144000" cy="77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2"/>
          <p:cNvPicPr>
            <a:picLocks noChangeAspect="1" noChangeArrowheads="1"/>
          </p:cNvPicPr>
          <p:nvPr userDrawn="1"/>
        </p:nvPicPr>
        <p:blipFill>
          <a:blip r:embed="rId23" cstate="print"/>
          <a:srcRect l="269" t="20290" r="13968" b="25948"/>
          <a:stretch>
            <a:fillRect/>
          </a:stretch>
        </p:blipFill>
        <p:spPr bwMode="auto">
          <a:xfrm>
            <a:off x="0" y="6780213"/>
            <a:ext cx="9144000" cy="77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Espace réservé du pied de page 5"/>
          <p:cNvSpPr>
            <a:spLocks noGrp="1"/>
          </p:cNvSpPr>
          <p:nvPr>
            <p:ph type="ftr" sz="quarter" idx="3"/>
          </p:nvPr>
        </p:nvSpPr>
        <p:spPr>
          <a:xfrm>
            <a:off x="2228850" y="6581775"/>
            <a:ext cx="6400800" cy="2762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4"/>
          </p:nvPr>
        </p:nvSpPr>
        <p:spPr>
          <a:xfrm>
            <a:off x="8629650" y="6580188"/>
            <a:ext cx="514350" cy="2778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/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B2788E00-F875-4D77-9ED4-63F826220AA2}" type="slidenum">
              <a:rPr lang="fr-BE"/>
              <a:pPr>
                <a:defRPr/>
              </a:pPr>
              <a:t>‹N°›</a:t>
            </a:fld>
            <a:endParaRPr lang="fr-B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10" r:id="rId11"/>
    <p:sldLayoutId id="2147483700" r:id="rId12"/>
    <p:sldLayoutId id="2147483701" r:id="rId13"/>
    <p:sldLayoutId id="2147483702" r:id="rId14"/>
    <p:sldLayoutId id="2147483703" r:id="rId15"/>
    <p:sldLayoutId id="2147483704" r:id="rId16"/>
    <p:sldLayoutId id="2147483705" r:id="rId17"/>
    <p:sldLayoutId id="2147483706" r:id="rId18"/>
    <p:sldLayoutId id="2147483707" r:id="rId19"/>
    <p:sldLayoutId id="2147483708" r:id="rId20"/>
    <p:sldLayoutId id="2147483709" r:id="rId21"/>
  </p:sldLayoutIdLst>
  <p:hf hdr="0" dt="0"/>
  <p:txStyles>
    <p:titleStyle>
      <a:lvl1pPr algn="ctr" rtl="0" fontAlgn="base">
        <a:spcBef>
          <a:spcPct val="0"/>
        </a:spcBef>
        <a:spcAft>
          <a:spcPct val="0"/>
        </a:spcAft>
        <a:defRPr lang="fr-BE" sz="4400" b="1" kern="1200" dirty="0">
          <a:solidFill>
            <a:schemeClr val="accent2"/>
          </a:solidFill>
          <a:latin typeface="Calibri" pitchFamily="34" charset="0"/>
          <a:ea typeface="+mj-ea"/>
          <a:cs typeface="Arial" pitchFamily="34" charset="0"/>
        </a:defRPr>
      </a:lvl1pPr>
      <a:lvl2pPr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2pPr>
      <a:lvl3pPr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3pPr>
      <a:lvl4pPr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4pPr>
      <a:lvl5pPr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C44C4C"/>
          </a:solidFill>
          <a:latin typeface="Calibri" pitchFamily="34" charset="0"/>
          <a:cs typeface="Arial" charset="0"/>
        </a:defRPr>
      </a:lvl9pPr>
    </p:titleStyle>
    <p:bodyStyle>
      <a:lvl1pPr marL="0" indent="0" algn="l" rtl="0" fontAlgn="base">
        <a:spcBef>
          <a:spcPct val="20000"/>
        </a:spcBef>
        <a:spcAft>
          <a:spcPct val="0"/>
        </a:spcAft>
        <a:buFont typeface="Arial" charset="0"/>
        <a:buNone/>
        <a:defRPr lang="fr-FR" sz="3200" kern="1200" dirty="0">
          <a:solidFill>
            <a:srgbClr val="808080"/>
          </a:solidFill>
          <a:latin typeface="Calibri" pitchFamily="34" charset="0"/>
          <a:ea typeface="+mn-ea"/>
          <a:cs typeface="Times New Roman" pitchFamily="18" charset="0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fr-FR" sz="24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charset="0"/>
        <a:buChar char="•"/>
        <a:defRPr lang="fr-FR" sz="2000" kern="1200" dirty="0">
          <a:solidFill>
            <a:schemeClr val="tx1"/>
          </a:solidFill>
          <a:latin typeface="Calibri" pitchFamily="34" charset="0"/>
          <a:ea typeface="+mn-ea"/>
          <a:cs typeface="Arial" pitchFamily="34" charset="0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charset="0"/>
        <a:buChar char="–"/>
        <a:defRPr lang="fr-BE" sz="2000" kern="1200" dirty="0">
          <a:solidFill>
            <a:schemeClr val="tx1"/>
          </a:solidFill>
          <a:latin typeface="+mn-lt"/>
          <a:ea typeface="+mn-ea"/>
          <a:cs typeface="Arial" charset="0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lang="fr-BE" kern="1200" dirty="0">
          <a:solidFill>
            <a:schemeClr val="tx1"/>
          </a:solidFill>
          <a:latin typeface="+mn-lt"/>
          <a:ea typeface="+mn-ea"/>
          <a:cs typeface="Arial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ous-titre 1"/>
          <p:cNvSpPr>
            <a:spLocks noGrp="1"/>
          </p:cNvSpPr>
          <p:nvPr>
            <p:ph type="subTitle" idx="1"/>
          </p:nvPr>
        </p:nvSpPr>
        <p:spPr bwMode="auto">
          <a:xfrm>
            <a:off x="2162175" y="4444270"/>
            <a:ext cx="6800850" cy="54292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fr-FR" sz="2800" b="1" dirty="0"/>
              <a:t>Lecteur de fréquences</a:t>
            </a:r>
          </a:p>
        </p:txBody>
      </p:sp>
      <p:sp>
        <p:nvSpPr>
          <p:cNvPr id="23555" name="Titre 2"/>
          <p:cNvSpPr>
            <a:spLocks noGrp="1"/>
          </p:cNvSpPr>
          <p:nvPr>
            <p:ph type="title"/>
          </p:nvPr>
        </p:nvSpPr>
        <p:spPr>
          <a:xfrm>
            <a:off x="2223351" y="2601386"/>
            <a:ext cx="6829425" cy="1306512"/>
          </a:xfrm>
        </p:spPr>
        <p:txBody>
          <a:bodyPr/>
          <a:lstStyle/>
          <a:p>
            <a:r>
              <a:rPr lang="fr-BE" sz="4800" dirty="0"/>
              <a:t>Hardware Software Platforms</a:t>
            </a:r>
            <a:endParaRPr lang="fr-FR" sz="4000" dirty="0"/>
          </a:p>
        </p:txBody>
      </p:sp>
      <p:sp>
        <p:nvSpPr>
          <p:cNvPr id="23556" name="Espace réservé du texte 3"/>
          <p:cNvSpPr>
            <a:spLocks noGrp="1"/>
          </p:cNvSpPr>
          <p:nvPr>
            <p:ph type="body" sz="quarter" idx="10"/>
          </p:nvPr>
        </p:nvSpPr>
        <p:spPr bwMode="auto">
          <a:xfrm>
            <a:off x="-2243579" y="2897258"/>
            <a:ext cx="1480008" cy="1010639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BE" dirty="0"/>
          </a:p>
        </p:txBody>
      </p:sp>
      <p:sp>
        <p:nvSpPr>
          <p:cNvPr id="23557" name="Espace réservé du texte 4"/>
          <p:cNvSpPr>
            <a:spLocks noGrp="1"/>
          </p:cNvSpPr>
          <p:nvPr>
            <p:ph type="body" sz="quarter" idx="11"/>
          </p:nvPr>
        </p:nvSpPr>
        <p:spPr bwMode="auto">
          <a:xfrm>
            <a:off x="2219325" y="5523567"/>
            <a:ext cx="6791325" cy="409575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fr-FR" dirty="0"/>
              <a:t>Bourgeois J.</a:t>
            </a:r>
          </a:p>
          <a:p>
            <a:r>
              <a:rPr lang="fr-FR" dirty="0"/>
              <a:t>Grugeon L.</a:t>
            </a:r>
            <a:endParaRPr lang="fr-BE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 err="1"/>
              <a:t>SoC</a:t>
            </a:r>
            <a:r>
              <a:rPr lang="fr-BE" sz="4000" u="sng" dirty="0"/>
              <a:t> : Téléchargement de l’exécutable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10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93F618E-92A4-EFA3-36CC-9A32AF449F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253" y="1699122"/>
            <a:ext cx="6157494" cy="3170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620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/>
              <a:t>Signal d’entrée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11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3AEF1032-5483-173D-E38F-CED7E0142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" y="1288953"/>
            <a:ext cx="2827020" cy="16398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7C67E4B-7941-721B-0669-CC9D3B4DD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294" y="1303909"/>
            <a:ext cx="2690313" cy="1674488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D0C71FE-CAF4-FC25-494E-E13FACA6C2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1303909"/>
            <a:ext cx="2690313" cy="1622347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128460ED-BBBE-E2FA-35ED-87882C8C7C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7845" y="3351342"/>
            <a:ext cx="3788310" cy="2775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14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/>
              <a:t>Carte FPGA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12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49C15D17-F1F9-3FDD-9D5B-C99C8E23E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148867" y="1728943"/>
            <a:ext cx="2846265" cy="401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1355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/>
              <a:t>Résultats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13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C8F117B-7E12-30AE-67B4-0467C7CF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69880"/>
            <a:ext cx="3734124" cy="421422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70DBA03-9216-E893-DEBD-8CBDB4FD2613}"/>
              </a:ext>
            </a:extLst>
          </p:cNvPr>
          <p:cNvSpPr txBox="1"/>
          <p:nvPr/>
        </p:nvSpPr>
        <p:spPr>
          <a:xfrm>
            <a:off x="4313312" y="1769880"/>
            <a:ext cx="4597008" cy="98249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BE" sz="2800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k</a:t>
            </a:r>
            <a:r>
              <a:rPr kumimoji="0" lang="fr-BE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= FLOOR [(7000 – 50) / 195]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BE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  = 35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08B07BF-5F3F-4854-E130-2F833B36DBD2}"/>
              </a:ext>
            </a:extLst>
          </p:cNvPr>
          <p:cNvSpPr txBox="1"/>
          <p:nvPr/>
        </p:nvSpPr>
        <p:spPr>
          <a:xfrm>
            <a:off x="4313312" y="2947481"/>
            <a:ext cx="4373488" cy="96303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indent="-342900" eaLnBrk="0" hangingPunct="0"/>
            <a:r>
              <a:rPr lang="fr-BE" sz="2800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</a:t>
            </a:r>
            <a:r>
              <a:rPr lang="fr-BE" sz="2000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k</a:t>
            </a:r>
            <a:r>
              <a:rPr kumimoji="0" lang="fr-BE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= (35 . 195 ) + 50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kumimoji="0" lang="fr-BE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   = 6875 </a:t>
            </a:r>
            <a:r>
              <a:rPr kumimoji="0" lang="fr-BE" sz="2800" b="0" i="0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Hz</a:t>
            </a:r>
          </a:p>
        </p:txBody>
      </p:sp>
    </p:spTree>
    <p:extLst>
      <p:ext uri="{BB962C8B-B14F-4D97-AF65-F5344CB8AC3E}">
        <p14:creationId xmlns:p14="http://schemas.microsoft.com/office/powerpoint/2010/main" val="25729881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06311AC1-A19B-4E30-3E90-EFB127D5CB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7500" lnSpcReduction="20000"/>
              </a:bodyPr>
              <a:lstStyle/>
              <a:p>
                <a:r>
                  <a:rPr lang="fr-FR" dirty="0"/>
                  <a:t>- Fréquence reçue </a:t>
                </a:r>
                <a:r>
                  <a:rPr lang="fr-FR" i="1" dirty="0"/>
                  <a:t>f</a:t>
                </a:r>
                <a:r>
                  <a:rPr lang="fr-FR" dirty="0"/>
                  <a:t> comprise entre 50 Hz et 50 kHz</a:t>
                </a:r>
              </a:p>
              <a:p>
                <a:r>
                  <a:rPr lang="fr-FR" dirty="0"/>
                  <a:t>- Registre d’écriture de 8 bits</a:t>
                </a:r>
              </a:p>
              <a:p>
                <a:endParaRPr lang="fr-FR" dirty="0"/>
              </a:p>
              <a:p>
                <a:r>
                  <a:rPr lang="fr-FR" dirty="0"/>
                  <a:t>- </a:t>
                </a:r>
                <a:r>
                  <a:rPr lang="fr-FR" b="1" dirty="0"/>
                  <a:t>Division</a:t>
                </a:r>
                <a:r>
                  <a:rPr lang="fr-FR" dirty="0"/>
                  <a:t> de la gamme (</a:t>
                </a:r>
                <a14:m>
                  <m:oMath xmlns:m="http://schemas.openxmlformats.org/officeDocument/2006/math">
                    <m:r>
                      <a:rPr lang="fr-F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fr-BE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fr-FR" dirty="0"/>
                  <a:t>49 950 Hz) en 256 plages uniformément réparties</a:t>
                </a:r>
              </a:p>
              <a:p>
                <a:r>
                  <a:rPr lang="fr-FR" dirty="0"/>
                  <a:t>- </a:t>
                </a:r>
                <a:r>
                  <a:rPr lang="fr-FR" b="1" dirty="0"/>
                  <a:t>Codage</a:t>
                </a:r>
                <a:r>
                  <a:rPr lang="fr-FR" dirty="0"/>
                  <a:t> de </a:t>
                </a:r>
                <a:r>
                  <a:rPr lang="fr-FR" i="1" dirty="0"/>
                  <a:t>f</a:t>
                </a:r>
                <a:r>
                  <a:rPr lang="fr-FR" dirty="0"/>
                  <a:t> par la fréquence </a:t>
                </a:r>
                <a:r>
                  <a:rPr lang="fr-FR" i="1" dirty="0" err="1"/>
                  <a:t>f</a:t>
                </a:r>
                <a:r>
                  <a:rPr lang="fr-FR" sz="2100" i="1" dirty="0" err="1"/>
                  <a:t>k</a:t>
                </a:r>
                <a:r>
                  <a:rPr lang="fr-FR" dirty="0"/>
                  <a:t> associée à la plage dans laquelle </a:t>
                </a:r>
                <a:r>
                  <a:rPr lang="fr-FR" i="1" dirty="0"/>
                  <a:t>f</a:t>
                </a:r>
                <a:r>
                  <a:rPr lang="fr-FR" dirty="0"/>
                  <a:t> se situe</a:t>
                </a:r>
              </a:p>
              <a:p>
                <a:r>
                  <a:rPr lang="fr-FR" dirty="0"/>
                  <a:t>- </a:t>
                </a:r>
                <a:r>
                  <a:rPr lang="fr-FR" b="1" dirty="0"/>
                  <a:t>Ecriture</a:t>
                </a:r>
                <a:r>
                  <a:rPr lang="fr-FR" dirty="0"/>
                  <a:t> de la valeur </a:t>
                </a:r>
                <a:r>
                  <a:rPr lang="fr-FR" i="1" dirty="0" err="1"/>
                  <a:t>f</a:t>
                </a:r>
                <a:r>
                  <a:rPr lang="fr-FR" sz="2100" i="1" dirty="0" err="1"/>
                  <a:t>k</a:t>
                </a:r>
                <a:r>
                  <a:rPr lang="fr-FR" dirty="0"/>
                  <a:t> dans le registre</a:t>
                </a:r>
              </a:p>
              <a:p>
                <a:endParaRPr lang="fr-FR" dirty="0"/>
              </a:p>
              <a:p>
                <a:endParaRPr lang="fr-FR" dirty="0"/>
              </a:p>
              <a:p>
                <a:r>
                  <a:rPr lang="fr-FR" dirty="0"/>
                  <a:t>- </a:t>
                </a:r>
                <a:r>
                  <a:rPr lang="fr-FR" b="1" dirty="0"/>
                  <a:t>Affichage</a:t>
                </a:r>
                <a:r>
                  <a:rPr lang="fr-FR" dirty="0"/>
                  <a:t> via un terminal du numéro de plage </a:t>
                </a:r>
                <a:r>
                  <a:rPr lang="fr-FR" i="1" dirty="0"/>
                  <a:t>k</a:t>
                </a:r>
                <a:r>
                  <a:rPr lang="fr-FR" dirty="0"/>
                  <a:t> (0 , ... , 255) et de </a:t>
                </a:r>
                <a:r>
                  <a:rPr lang="fr-FR" i="1" dirty="0" err="1"/>
                  <a:t>f</a:t>
                </a:r>
                <a:r>
                  <a:rPr lang="fr-FR" sz="2100" i="1" dirty="0" err="1"/>
                  <a:t>k</a:t>
                </a:r>
                <a:r>
                  <a:rPr lang="fr-FR" dirty="0"/>
                  <a:t> (50 , 245 , ... , 50 000)</a:t>
                </a:r>
              </a:p>
              <a:p>
                <a:endParaRPr lang="fr-BE" dirty="0"/>
              </a:p>
            </p:txBody>
          </p:sp>
        </mc:Choice>
        <mc:Fallback>
          <p:sp>
            <p:nvSpPr>
              <p:cNvPr id="2" name="Espace réservé du contenu 1">
                <a:extLst>
                  <a:ext uri="{FF2B5EF4-FFF2-40B4-BE49-F238E27FC236}">
                    <a16:creationId xmlns:a16="http://schemas.microsoft.com/office/drawing/2014/main" id="{06311AC1-A19B-4E30-3E90-EFB127D5CB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85" t="-2561"/>
                </a:stretch>
              </a:blipFill>
            </p:spPr>
            <p:txBody>
              <a:bodyPr/>
              <a:lstStyle/>
              <a:p>
                <a:r>
                  <a:rPr lang="fr-B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/>
              <a:t>Cahier de charges et Méthodologie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2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</p:spTree>
    <p:extLst>
      <p:ext uri="{BB962C8B-B14F-4D97-AF65-F5344CB8AC3E}">
        <p14:creationId xmlns:p14="http://schemas.microsoft.com/office/powerpoint/2010/main" val="2591671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/>
              <a:t>Hardware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3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pic>
        <p:nvPicPr>
          <p:cNvPr id="6" name="Espace réservé du contenu 4">
            <a:extLst>
              <a:ext uri="{FF2B5EF4-FFF2-40B4-BE49-F238E27FC236}">
                <a16:creationId xmlns:a16="http://schemas.microsoft.com/office/drawing/2014/main" id="{AF70D108-4594-38A2-85B7-B1018391CC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512" y="1231136"/>
            <a:ext cx="3543629" cy="175525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2369682-E932-93D3-825B-0CC34700C0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7977" y="1231136"/>
            <a:ext cx="5590033" cy="5121026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CE0300A-9A4E-5FDC-18DF-DDDB9E82A9F4}"/>
              </a:ext>
            </a:extLst>
          </p:cNvPr>
          <p:cNvSpPr txBox="1"/>
          <p:nvPr/>
        </p:nvSpPr>
        <p:spPr>
          <a:xfrm>
            <a:off x="340468" y="4221804"/>
            <a:ext cx="4060675" cy="159949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BE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39FE62E-43E9-F404-A4D2-D4F331ABAD34}"/>
              </a:ext>
            </a:extLst>
          </p:cNvPr>
          <p:cNvSpPr txBox="1"/>
          <p:nvPr/>
        </p:nvSpPr>
        <p:spPr>
          <a:xfrm>
            <a:off x="340468" y="4221804"/>
            <a:ext cx="4373488" cy="982494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BE" sz="2800" i="1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k</a:t>
            </a:r>
            <a:r>
              <a:rPr kumimoji="0" lang="fr-BE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= FLOOR [(f – 50) / 195]</a:t>
            </a:r>
          </a:p>
        </p:txBody>
      </p:sp>
    </p:spTree>
    <p:extLst>
      <p:ext uri="{BB962C8B-B14F-4D97-AF65-F5344CB8AC3E}">
        <p14:creationId xmlns:p14="http://schemas.microsoft.com/office/powerpoint/2010/main" val="22438612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50ADDAB0-35D0-4540-39FD-CE2CD1D3A9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048" y="1271250"/>
            <a:ext cx="3992759" cy="2157750"/>
          </a:xfrm>
        </p:spPr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/>
              <a:t>Hardware : Test Bench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4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C476BD86-1EEA-73A7-E2C4-AE21B528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34" y="3642756"/>
            <a:ext cx="2638741" cy="272640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593B16B0-EA59-175C-584F-675265290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911" y="2147288"/>
            <a:ext cx="3270055" cy="400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/>
              <a:t>Hardware : Vue RTL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5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79E55DB-349A-3728-5DB8-CB9B5DDE4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003345"/>
            <a:ext cx="8686799" cy="1240971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485D88C4-4AD7-092F-55DD-B54474D39E1F}"/>
              </a:ext>
            </a:extLst>
          </p:cNvPr>
          <p:cNvSpPr txBox="1"/>
          <p:nvPr/>
        </p:nvSpPr>
        <p:spPr>
          <a:xfrm>
            <a:off x="514349" y="3830023"/>
            <a:ext cx="8401050" cy="1468186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BE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Succession de :	0		 et 		1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BE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Fréquence :		50 Hz				300 Hz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r>
              <a:rPr lang="fr-BE" sz="2800" dirty="0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Numéro de plage :	k(50) = 0			k(300) = 1</a:t>
            </a:r>
          </a:p>
        </p:txBody>
      </p:sp>
    </p:spTree>
    <p:extLst>
      <p:ext uri="{BB962C8B-B14F-4D97-AF65-F5344CB8AC3E}">
        <p14:creationId xmlns:p14="http://schemas.microsoft.com/office/powerpoint/2010/main" val="2421466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/>
              <a:t>Hardware : </a:t>
            </a:r>
            <a:r>
              <a:rPr lang="fr-BE" sz="4000" u="sng" dirty="0" err="1"/>
              <a:t>PINs</a:t>
            </a:r>
            <a:r>
              <a:rPr lang="fr-BE" sz="4000" u="sng" dirty="0"/>
              <a:t> &amp; Blocs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6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E5D72F-3541-F342-9D70-F7905D825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7680" y="1810162"/>
            <a:ext cx="6288639" cy="421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1280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/>
              <a:t>Hardware : FPGA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7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315E4FF-DF75-5E24-1DD9-54B0FCA89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613" y="2017541"/>
            <a:ext cx="5006774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659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8916"/>
            <a:ext cx="8229600" cy="1143000"/>
          </a:xfrm>
        </p:spPr>
        <p:txBody>
          <a:bodyPr/>
          <a:lstStyle/>
          <a:p>
            <a:r>
              <a:rPr lang="fr-BE" sz="4000" u="sng" dirty="0"/>
              <a:t>Software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8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64E30CA-9F48-8FD9-5CB7-5B6E9B4FA1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27" y="1645731"/>
            <a:ext cx="5878345" cy="3479324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D74DED87-0B11-9832-3288-086110FC3B8F}"/>
              </a:ext>
            </a:extLst>
          </p:cNvPr>
          <p:cNvSpPr txBox="1"/>
          <p:nvPr/>
        </p:nvSpPr>
        <p:spPr>
          <a:xfrm>
            <a:off x="213279" y="5528870"/>
            <a:ext cx="3246201" cy="96303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marL="342900" indent="-342900" eaLnBrk="0" hangingPunct="0"/>
            <a:r>
              <a:rPr lang="fr-BE" sz="2800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f</a:t>
            </a:r>
            <a:r>
              <a:rPr lang="fr-BE" sz="2000" i="1" dirty="0" err="1">
                <a:solidFill>
                  <a:srgbClr val="808080"/>
                </a:solidFill>
                <a:latin typeface="Calibri" pitchFamily="34" charset="0"/>
                <a:ea typeface="Calibri" pitchFamily="34" charset="0"/>
                <a:cs typeface="Times New Roman" pitchFamily="18" charset="0"/>
              </a:rPr>
              <a:t>k</a:t>
            </a:r>
            <a:r>
              <a:rPr kumimoji="0" lang="fr-BE" sz="2800" b="0" i="1" u="none" strike="noStrike" kern="1200" cap="none" spc="0" normalizeH="0" baseline="0" noProof="0" dirty="0">
                <a:ln>
                  <a:noFill/>
                </a:ln>
                <a:solidFill>
                  <a:srgbClr val="808080"/>
                </a:solidFill>
                <a:effectLst/>
                <a:uLnTx/>
                <a:uFillTx/>
                <a:latin typeface="Calibri" pitchFamily="34" charset="0"/>
                <a:ea typeface="Calibri" pitchFamily="34" charset="0"/>
                <a:cs typeface="Times New Roman" pitchFamily="18" charset="0"/>
              </a:rPr>
              <a:t> = (k . 195 ) + 50</a:t>
            </a:r>
          </a:p>
          <a:p>
            <a:pPr marL="342900" marR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</a:pPr>
            <a:endParaRPr kumimoji="0" lang="fr-BE" sz="2800" b="0" i="0" u="none" strike="noStrike" kern="1200" cap="none" spc="0" normalizeH="0" baseline="0" noProof="0" dirty="0">
              <a:ln>
                <a:noFill/>
              </a:ln>
              <a:solidFill>
                <a:srgbClr val="808080"/>
              </a:solidFill>
              <a:effectLst/>
              <a:uLnTx/>
              <a:uFillTx/>
              <a:latin typeface="Calibri" pitchFamily="34" charset="0"/>
              <a:ea typeface="Calibri" pitchFamily="34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774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7C347D7-97AE-EC7D-D483-C293595E0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u="sng" dirty="0"/>
              <a:t>PuTTY : Connexion et Adresse</a:t>
            </a:r>
            <a:endParaRPr lang="fr-BE" sz="40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F522985-2F5D-33B5-B9F5-C162D87A5D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84D0D07-BA6C-4CE2-85E1-215477AE30BF}" type="slidenum">
              <a:rPr lang="fr-BE" smtClean="0"/>
              <a:pPr>
                <a:defRPr/>
              </a:pPr>
              <a:t>9</a:t>
            </a:fld>
            <a:endParaRPr lang="fr-BE" dirty="0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D65CD28-AA66-8A46-F992-57ECBAF11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Prof. Untel     |     Service Untel     (voir pied de page dans le menu Powerpoint)</a:t>
            </a:r>
            <a:endParaRPr lang="fr-BE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41A32D8-E5CA-5902-36DA-9C864AF89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6860" y="1567281"/>
            <a:ext cx="4610279" cy="288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360865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UMons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ABCC"/>
      </a:accent1>
      <a:accent2>
        <a:srgbClr val="C40C42"/>
      </a:accent2>
      <a:accent3>
        <a:srgbClr val="A5A5A5"/>
      </a:accent3>
      <a:accent4>
        <a:srgbClr val="94CD7E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>
        <a:normAutofit fontScale="92500" lnSpcReduction="10000"/>
      </a:bodyPr>
      <a:lstStyle>
        <a:defPPr marL="342900" marR="0" indent="-34290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sz="2800" b="0" i="0" u="none" strike="noStrike" kern="1200" cap="none" spc="0" normalizeH="0" baseline="0" noProof="0" dirty="0" smtClean="0">
            <a:ln>
              <a:noFill/>
            </a:ln>
            <a:solidFill>
              <a:srgbClr val="808080"/>
            </a:solidFill>
            <a:effectLst/>
            <a:uLnTx/>
            <a:uFillTx/>
            <a:latin typeface="Calibri" pitchFamily="34" charset="0"/>
            <a:ea typeface="Calibri" pitchFamily="34" charset="0"/>
            <a:cs typeface="Times New Roman" pitchFamily="18" charset="0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7E94C83DAED24288CE3F7722562575" ma:contentTypeVersion="7" ma:contentTypeDescription="Crée un document." ma:contentTypeScope="" ma:versionID="0d5114faae4da6f35a46caca4f1bbcea">
  <xsd:schema xmlns:xsd="http://www.w3.org/2001/XMLSchema" xmlns:xs="http://www.w3.org/2001/XMLSchema" xmlns:p="http://schemas.microsoft.com/office/2006/metadata/properties" xmlns:ns2="f24f3339-4e27-488e-9aa1-60d2d078b69e" xmlns:ns3="3a56e292-51d3-4eb4-8058-bedadf1c9997" targetNamespace="http://schemas.microsoft.com/office/2006/metadata/properties" ma:root="true" ma:fieldsID="934715b6d3db97be20f000b7be67672b" ns2:_="" ns3:_="">
    <xsd:import namespace="f24f3339-4e27-488e-9aa1-60d2d078b69e"/>
    <xsd:import namespace="3a56e292-51d3-4eb4-8058-bedadf1c999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4f3339-4e27-488e-9aa1-60d2d078b69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description="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a56e292-51d3-4eb4-8058-bedadf1c999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3C7A6F4-DD02-4C22-9383-E495BB5ECF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58CF43-BFFC-4B74-8E0D-3313BB336CC3}">
  <ds:schemaRefs>
    <ds:schemaRef ds:uri="http://schemas.microsoft.com/office/2006/documentManagement/types"/>
    <ds:schemaRef ds:uri="3a56e292-51d3-4eb4-8058-bedadf1c9997"/>
    <ds:schemaRef ds:uri="http://purl.org/dc/elements/1.1/"/>
    <ds:schemaRef ds:uri="http://schemas.openxmlformats.org/package/2006/metadata/core-properties"/>
    <ds:schemaRef ds:uri="f24f3339-4e27-488e-9aa1-60d2d078b69e"/>
    <ds:schemaRef ds:uri="http://purl.org/dc/terms/"/>
    <ds:schemaRef ds:uri="http://schemas.microsoft.com/office/infopath/2007/PartnerControls"/>
    <ds:schemaRef ds:uri="http://schemas.microsoft.com/office/2006/metadata/propertie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69E6387-9816-4FED-AA44-F94B4ADD98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24f3339-4e27-488e-9aa1-60d2d078b69e"/>
    <ds:schemaRef ds:uri="3a56e292-51d3-4eb4-8058-bedadf1c999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3373</TotalTime>
  <Words>436</Words>
  <Application>Microsoft Office PowerPoint</Application>
  <PresentationFormat>Affichage à l'écran (4:3)</PresentationFormat>
  <Paragraphs>58</Paragraphs>
  <Slides>13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Cambria Math</vt:lpstr>
      <vt:lpstr>Wingdings</vt:lpstr>
      <vt:lpstr>Thème Office</vt:lpstr>
      <vt:lpstr>Hardware Software Platforms</vt:lpstr>
      <vt:lpstr>Cahier de charges et Méthodologie</vt:lpstr>
      <vt:lpstr>Hardware</vt:lpstr>
      <vt:lpstr>Hardware : Test Bench</vt:lpstr>
      <vt:lpstr>Hardware : Vue RTL</vt:lpstr>
      <vt:lpstr>Hardware : PINs &amp; Blocs</vt:lpstr>
      <vt:lpstr>Hardware : FPGA</vt:lpstr>
      <vt:lpstr>Software</vt:lpstr>
      <vt:lpstr>PuTTY : Connexion et Adresse</vt:lpstr>
      <vt:lpstr>SoC : Téléchargement de l’exécutable</vt:lpstr>
      <vt:lpstr>Signal d’entrée</vt:lpstr>
      <vt:lpstr>Carte FPGA</vt:lpstr>
      <vt:lpstr>Résultats</vt:lpstr>
    </vt:vector>
  </TitlesOfParts>
  <Company>Faculte Polytechnique de Mons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 accords sur le climat</dc:title>
  <dc:creator>Jules.BOURGEOIS@student.umons.ac.be</dc:creator>
  <cp:lastModifiedBy>juleshbourgeois@gmail.com</cp:lastModifiedBy>
  <cp:revision>126</cp:revision>
  <dcterms:created xsi:type="dcterms:W3CDTF">2009-06-17T14:08:01Z</dcterms:created>
  <dcterms:modified xsi:type="dcterms:W3CDTF">2022-06-07T22:44:24Z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mage">
    <vt:lpwstr/>
  </property>
  <property fmtid="{D5CDD505-2E9C-101B-9397-08002B2CF9AE}" pid="3" name="ContentTypeId">
    <vt:lpwstr>0x0101002F7E94C83DAED24288CE3F7722562575</vt:lpwstr>
  </property>
</Properties>
</file>